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63" r:id="rId5"/>
    <p:sldId id="261" r:id="rId6"/>
    <p:sldId id="259" r:id="rId7"/>
    <p:sldId id="262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6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B9F4F-0325-4BFF-A0A6-4030A4214C77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124744"/>
            <a:ext cx="7416824" cy="2808312"/>
          </a:xfrm>
        </p:spPr>
        <p:txBody>
          <a:bodyPr>
            <a:noAutofit/>
          </a:bodyPr>
          <a:lstStyle/>
          <a:p>
            <a:r>
              <a:rPr lang="ru-RU" sz="3600" b="1" dirty="0"/>
              <a:t>Возможные формы планирования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образовательной деятельности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по    социально-коммуникативному развитию </a:t>
            </a:r>
            <a:r>
              <a:rPr lang="ru-RU" sz="3600" b="1" dirty="0" smtClean="0"/>
              <a:t>дошкольников</a:t>
            </a:r>
            <a:endParaRPr lang="ru-RU" sz="3600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6572" y="68965"/>
            <a:ext cx="3573016" cy="3419872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3267210"/>
            <a:ext cx="8352928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lvl="0" algn="r">
              <a:spcBef>
                <a:spcPct val="0"/>
              </a:spcBef>
              <a:defRPr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ct val="0"/>
              </a:spcBef>
              <a:defRPr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ct val="0"/>
              </a:spcBef>
              <a:defRPr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ct val="0"/>
              </a:spcBef>
              <a:defRPr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ct val="0"/>
              </a:spcBef>
              <a:defRPr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ct val="0"/>
              </a:spcBef>
              <a:defRPr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ct val="0"/>
              </a:spcBef>
              <a:defRPr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ct val="0"/>
              </a:spcBef>
              <a:defRPr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Опыт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воспитателя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МДОАУ №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Мордасовой Н.Ю.)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-811" y="-7607"/>
            <a:ext cx="2484579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ОО «Социально-коммуникативное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развитие»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2376264" cy="64807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Подходы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0" y="0"/>
            <a:ext cx="3275856" cy="299695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ый треугольник 6"/>
          <p:cNvSpPr/>
          <p:nvPr/>
        </p:nvSpPr>
        <p:spPr>
          <a:xfrm rot="5400000">
            <a:off x="139452" y="-139452"/>
            <a:ext cx="2996952" cy="3275856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331640" y="2132856"/>
            <a:ext cx="7488832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/>
              <a:t> </a:t>
            </a:r>
            <a:endParaRPr lang="ru-RU" sz="32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8520" y="0"/>
            <a:ext cx="2610036" cy="1268760"/>
          </a:xfrm>
        </p:spPr>
        <p:txBody>
          <a:bodyPr>
            <a:normAutofit fontScale="25000" lnSpcReduction="20000"/>
          </a:bodyPr>
          <a:lstStyle/>
          <a:p>
            <a:endParaRPr lang="ru-RU" sz="8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 </a:t>
            </a:r>
            <a:r>
              <a:rPr lang="ru-RU" sz="8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«Социально-коммуникативное развитие»</a:t>
            </a:r>
          </a:p>
          <a:p>
            <a:endParaRPr lang="ru-RU" dirty="0">
              <a:solidFill>
                <a:schemeClr val="tx1"/>
              </a:solidFill>
              <a:latin typeface="Arial Black" panose="020B0A04020102020204" pitchFamily="34" charset="0"/>
              <a:cs typeface="Times New Roman" pitchFamily="18" charset="0"/>
            </a:endParaRPr>
          </a:p>
        </p:txBody>
      </p:sp>
      <p:sp>
        <p:nvSpPr>
          <p:cNvPr id="9" name="Нашивка 8"/>
          <p:cNvSpPr/>
          <p:nvPr/>
        </p:nvSpPr>
        <p:spPr>
          <a:xfrm rot="5400000">
            <a:off x="1367644" y="1880828"/>
            <a:ext cx="1080120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 rot="5400000">
            <a:off x="1331640" y="3140968"/>
            <a:ext cx="1152128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2339752" y="2996952"/>
            <a:ext cx="6624736" cy="792088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бласть формирования основ гражданственности и патриотизма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2339752" y="4149080"/>
            <a:ext cx="6624736" cy="720080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фера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трудового воспитания</a:t>
            </a:r>
          </a:p>
          <a:p>
            <a:endParaRPr lang="ru-RU" sz="4400" i="1" dirty="0"/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2339752" y="5275076"/>
            <a:ext cx="6624736" cy="792088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Область формирования основ безопасного поведения </a:t>
            </a:r>
            <a:r>
              <a:rPr lang="ru-RU" sz="2400" dirty="0"/>
              <a:t> </a:t>
            </a:r>
            <a:endParaRPr lang="ru-RU" sz="2400" i="1" dirty="0"/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>
          <a:xfrm>
            <a:off x="2339752" y="1772816"/>
            <a:ext cx="6624736" cy="684076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r>
              <a:rPr lang="ru-RU" sz="2000" b="1" i="1" dirty="0"/>
              <a:t> </a:t>
            </a:r>
            <a:r>
              <a:rPr lang="ru-RU" sz="5100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5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фера </a:t>
            </a:r>
            <a:r>
              <a:rPr lang="ru-RU" sz="5100" b="1" dirty="0">
                <a:latin typeface="Arial" panose="020B0604020202020204" pitchFamily="34" charset="0"/>
                <a:cs typeface="Arial" panose="020B0604020202020204" pitchFamily="34" charset="0"/>
              </a:rPr>
              <a:t>социальных </a:t>
            </a:r>
            <a:r>
              <a:rPr lang="ru-RU" sz="5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отношений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500" dirty="0"/>
              <a:t> </a:t>
            </a:r>
            <a:endParaRPr lang="ru-RU" sz="4500" dirty="0" smtClean="0"/>
          </a:p>
          <a:p>
            <a:endParaRPr lang="ru-RU" sz="4500" i="1" dirty="0"/>
          </a:p>
        </p:txBody>
      </p:sp>
      <p:sp>
        <p:nvSpPr>
          <p:cNvPr id="17" name="Нашивка 16"/>
          <p:cNvSpPr/>
          <p:nvPr/>
        </p:nvSpPr>
        <p:spPr>
          <a:xfrm rot="5400000">
            <a:off x="1367644" y="4257092"/>
            <a:ext cx="1080120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 rot="5400000">
            <a:off x="1367644" y="5383088"/>
            <a:ext cx="1080120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2376264" cy="64807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Подходы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0" y="0"/>
            <a:ext cx="3275856" cy="299695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ый треугольник 6"/>
          <p:cNvSpPr/>
          <p:nvPr/>
        </p:nvSpPr>
        <p:spPr>
          <a:xfrm rot="5400000">
            <a:off x="139452" y="-139452"/>
            <a:ext cx="2996952" cy="3275856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331640" y="2132856"/>
            <a:ext cx="7488832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/>
              <a:t> </a:t>
            </a:r>
            <a:endParaRPr lang="ru-RU" sz="32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8520" y="0"/>
            <a:ext cx="2610036" cy="1268760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подходы к планированию вне занятий</a:t>
            </a:r>
          </a:p>
          <a:p>
            <a:endParaRPr lang="ru-RU" dirty="0">
              <a:solidFill>
                <a:schemeClr val="tx1"/>
              </a:solidFill>
              <a:latin typeface="Arial Black" panose="020B0A04020102020204" pitchFamily="34" charset="0"/>
              <a:cs typeface="Times New Roman" pitchFamily="18" charset="0"/>
            </a:endParaRPr>
          </a:p>
        </p:txBody>
      </p:sp>
      <p:sp>
        <p:nvSpPr>
          <p:cNvPr id="9" name="Нашивка 8"/>
          <p:cNvSpPr/>
          <p:nvPr/>
        </p:nvSpPr>
        <p:spPr>
          <a:xfrm rot="5400000">
            <a:off x="1423584" y="1550550"/>
            <a:ext cx="968240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 rot="5400000">
            <a:off x="1439567" y="2515810"/>
            <a:ext cx="962284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2354380" y="2466716"/>
            <a:ext cx="6624736" cy="530236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Разнообразие форм, методов и средств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2354380" y="3356992"/>
            <a:ext cx="6624736" cy="594066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endParaRPr lang="ru-RU" sz="3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Планирование без указания сроков</a:t>
            </a:r>
            <a:endParaRPr lang="ru-RU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dirty="0"/>
              <a:t> </a:t>
            </a:r>
            <a:endParaRPr lang="ru-RU" sz="4400" i="1" dirty="0"/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2327996" y="5068606"/>
            <a:ext cx="6624736" cy="720078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Соответствие календарному плану программы воспитания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>
          <a:xfrm>
            <a:off x="2354380" y="1494830"/>
            <a:ext cx="6624736" cy="554760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r>
              <a:rPr lang="ru-RU" sz="2000" b="1" i="1" dirty="0"/>
              <a:t> </a:t>
            </a:r>
            <a:r>
              <a:rPr lang="ru-RU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Планирование каждого подраздела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500" dirty="0"/>
              <a:t> </a:t>
            </a:r>
            <a:endParaRPr lang="ru-RU" sz="4500" dirty="0" smtClean="0"/>
          </a:p>
          <a:p>
            <a:endParaRPr lang="ru-RU" sz="4500" i="1" dirty="0"/>
          </a:p>
        </p:txBody>
      </p:sp>
      <p:sp>
        <p:nvSpPr>
          <p:cNvPr id="17" name="Нашивка 16"/>
          <p:cNvSpPr/>
          <p:nvPr/>
        </p:nvSpPr>
        <p:spPr>
          <a:xfrm rot="5400000">
            <a:off x="1418276" y="3429000"/>
            <a:ext cx="1008112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 rot="5400000">
            <a:off x="1410623" y="4291748"/>
            <a:ext cx="1010812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одзаголовок 2"/>
          <p:cNvSpPr txBox="1">
            <a:spLocks/>
          </p:cNvSpPr>
          <p:nvPr/>
        </p:nvSpPr>
        <p:spPr>
          <a:xfrm>
            <a:off x="2354380" y="4200944"/>
            <a:ext cx="6624736" cy="596208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Планирование РППС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Нашивка 19"/>
          <p:cNvSpPr/>
          <p:nvPr/>
        </p:nvSpPr>
        <p:spPr>
          <a:xfrm rot="5400000">
            <a:off x="1395357" y="5148904"/>
            <a:ext cx="1024692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824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692696"/>
            <a:ext cx="7416824" cy="72008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Arial Black" panose="020B0A04020102020204" pitchFamily="34" charset="0"/>
              </a:rPr>
              <a:t>Основные формы</a:t>
            </a:r>
            <a:r>
              <a:rPr lang="ru-RU" sz="3600" dirty="0">
                <a:latin typeface="Arial Black" panose="020B0A04020102020204" pitchFamily="34" charset="0"/>
              </a:rPr>
              <a:t>:</a:t>
            </a:r>
            <a:r>
              <a:rPr lang="ru-RU" sz="3600" i="1" dirty="0">
                <a:latin typeface="Arial Black" panose="020B0A04020102020204" pitchFamily="34" charset="0"/>
              </a:rPr>
              <a:t/>
            </a:r>
            <a:br>
              <a:rPr lang="ru-RU" sz="3600" i="1" dirty="0">
                <a:latin typeface="Arial Black" panose="020B0A04020102020204" pitchFamily="34" charset="0"/>
              </a:rPr>
            </a:br>
            <a:endParaRPr lang="ru-RU" sz="3600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6572" y="68965"/>
            <a:ext cx="3573016" cy="3419872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3267210"/>
            <a:ext cx="8352928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lvl="0" algn="r">
              <a:spcBef>
                <a:spcPct val="0"/>
              </a:spcBef>
              <a:defRPr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ct val="0"/>
              </a:spcBef>
              <a:defRPr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ct val="0"/>
              </a:spcBef>
              <a:defRPr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ct val="0"/>
              </a:spcBef>
              <a:defRPr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ct val="0"/>
              </a:spcBef>
              <a:defRPr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ct val="0"/>
              </a:spcBef>
              <a:defRPr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ct val="0"/>
              </a:spcBef>
              <a:defRPr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ct val="0"/>
              </a:spcBef>
              <a:defRPr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-811" y="-7607"/>
            <a:ext cx="2484579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ОО «Социально-коммуникативное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развитие»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1720840"/>
            <a:ext cx="68407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400" dirty="0" smtClean="0">
                <a:latin typeface="Arial Black" panose="020B0A04020102020204" pitchFamily="34" charset="0"/>
              </a:rPr>
              <a:t>Беседа</a:t>
            </a:r>
            <a:endParaRPr lang="ru-RU" sz="2400" i="1" dirty="0">
              <a:latin typeface="Arial Black" panose="020B0A04020102020204" pitchFamily="34" charset="0"/>
            </a:endParaRPr>
          </a:p>
          <a:p>
            <a:r>
              <a:rPr lang="ru-RU" sz="2400" dirty="0">
                <a:latin typeface="Arial Black" panose="020B0A04020102020204" pitchFamily="34" charset="0"/>
              </a:rPr>
              <a:t>- дидактическая игра</a:t>
            </a:r>
            <a:endParaRPr lang="ru-RU" sz="2400" i="1" dirty="0">
              <a:latin typeface="Arial Black" panose="020B0A04020102020204" pitchFamily="34" charset="0"/>
            </a:endParaRPr>
          </a:p>
          <a:p>
            <a:r>
              <a:rPr lang="ru-RU" sz="2400" dirty="0">
                <a:latin typeface="Arial Black" panose="020B0A04020102020204" pitchFamily="34" charset="0"/>
              </a:rPr>
              <a:t>- элементы тренинга</a:t>
            </a:r>
            <a:endParaRPr lang="ru-RU" sz="2400" i="1" dirty="0">
              <a:latin typeface="Arial Black" panose="020B0A04020102020204" pitchFamily="34" charset="0"/>
            </a:endParaRPr>
          </a:p>
          <a:p>
            <a:r>
              <a:rPr lang="ru-RU" sz="2400" dirty="0">
                <a:latin typeface="Arial Black" panose="020B0A04020102020204" pitchFamily="34" charset="0"/>
              </a:rPr>
              <a:t>- чтение художественной литературы</a:t>
            </a:r>
            <a:endParaRPr lang="ru-RU" sz="2400" i="1" dirty="0">
              <a:latin typeface="Arial Black" panose="020B0A04020102020204" pitchFamily="34" charset="0"/>
            </a:endParaRPr>
          </a:p>
          <a:p>
            <a:r>
              <a:rPr lang="ru-RU" sz="2400" dirty="0">
                <a:latin typeface="Arial Black" panose="020B0A04020102020204" pitchFamily="34" charset="0"/>
              </a:rPr>
              <a:t>- сюжетно-ролевая игра</a:t>
            </a:r>
            <a:endParaRPr lang="ru-RU" sz="2400" i="1" dirty="0">
              <a:latin typeface="Arial Black" panose="020B0A04020102020204" pitchFamily="34" charset="0"/>
            </a:endParaRPr>
          </a:p>
          <a:p>
            <a:r>
              <a:rPr lang="ru-RU" sz="2400" dirty="0">
                <a:latin typeface="Arial Black" panose="020B0A04020102020204" pitchFamily="34" charset="0"/>
              </a:rPr>
              <a:t>- Обсуждение реальной ситуации</a:t>
            </a:r>
            <a:endParaRPr lang="ru-RU" sz="2400" i="1" dirty="0">
              <a:latin typeface="Arial Black" panose="020B0A04020102020204" pitchFamily="34" charset="0"/>
            </a:endParaRPr>
          </a:p>
          <a:p>
            <a:r>
              <a:rPr lang="ru-RU" sz="2400" dirty="0">
                <a:latin typeface="Arial Black" panose="020B0A04020102020204" pitchFamily="34" charset="0"/>
              </a:rPr>
              <a:t>- просмотр мультфильма, презентации</a:t>
            </a:r>
            <a:endParaRPr lang="ru-RU" sz="2400" i="1" dirty="0">
              <a:latin typeface="Arial Black" panose="020B0A04020102020204" pitchFamily="34" charset="0"/>
            </a:endParaRPr>
          </a:p>
          <a:p>
            <a:r>
              <a:rPr lang="ru-RU" sz="2400" dirty="0">
                <a:latin typeface="Arial Black" panose="020B0A04020102020204" pitchFamily="34" charset="0"/>
              </a:rPr>
              <a:t>- рассматривание сюжетных картинок</a:t>
            </a:r>
            <a:endParaRPr lang="ru-RU" sz="2400" i="1" dirty="0">
              <a:latin typeface="Arial Black" panose="020B0A04020102020204" pitchFamily="34" charset="0"/>
            </a:endParaRPr>
          </a:p>
          <a:p>
            <a:r>
              <a:rPr lang="ru-RU" sz="2400" dirty="0">
                <a:latin typeface="Arial Black" panose="020B0A04020102020204" pitchFamily="34" charset="0"/>
              </a:rPr>
              <a:t>- театрализованная деятельность</a:t>
            </a:r>
            <a:endParaRPr lang="ru-RU" sz="2400" i="1" dirty="0">
              <a:latin typeface="Arial Black" panose="020B0A04020102020204" pitchFamily="34" charset="0"/>
            </a:endParaRPr>
          </a:p>
          <a:p>
            <a:r>
              <a:rPr lang="ru-RU" sz="2400" dirty="0">
                <a:latin typeface="Arial Black" panose="020B0A04020102020204" pitchFamily="34" charset="0"/>
              </a:rPr>
              <a:t>- все виды труда</a:t>
            </a:r>
            <a:endParaRPr lang="ru-RU" sz="2400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290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476672"/>
            <a:ext cx="5508104" cy="504056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6572" y="76572"/>
            <a:ext cx="3573016" cy="3419872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19672" y="1844824"/>
            <a:ext cx="698477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108520" y="116631"/>
            <a:ext cx="27363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Положительные факторы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ашивка 7"/>
          <p:cNvSpPr/>
          <p:nvPr/>
        </p:nvSpPr>
        <p:spPr>
          <a:xfrm rot="5400000">
            <a:off x="1525620" y="3121362"/>
            <a:ext cx="1068019" cy="699390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411760" y="1786507"/>
            <a:ext cx="6624736" cy="850403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/>
            <a:r>
              <a:rPr lang="ru-RU" sz="9600" b="1" dirty="0">
                <a:latin typeface="Arial" panose="020B0604020202020204" pitchFamily="34" charset="0"/>
                <a:cs typeface="Arial" panose="020B0604020202020204" pitchFamily="34" charset="0"/>
              </a:rPr>
              <a:t>Легкость составления календарного плана</a:t>
            </a:r>
            <a:endParaRPr lang="ru-RU" sz="9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500" dirty="0"/>
              <a:t> </a:t>
            </a:r>
            <a:endParaRPr lang="ru-RU" sz="4500" i="1" dirty="0"/>
          </a:p>
        </p:txBody>
      </p:sp>
      <p:sp>
        <p:nvSpPr>
          <p:cNvPr id="10" name="Нашивка 9"/>
          <p:cNvSpPr/>
          <p:nvPr/>
        </p:nvSpPr>
        <p:spPr>
          <a:xfrm rot="5400000">
            <a:off x="1537824" y="4191305"/>
            <a:ext cx="1065990" cy="721771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 rot="5400000">
            <a:off x="1540882" y="5470260"/>
            <a:ext cx="1080122" cy="742017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2431705" y="2937045"/>
            <a:ext cx="6624736" cy="756087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/>
            <a:r>
              <a:rPr lang="ru-RU" sz="9600" b="1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реализации всех подразделов </a:t>
            </a:r>
            <a:endParaRPr lang="ru-RU" sz="9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500" dirty="0" smtClean="0"/>
              <a:t> </a:t>
            </a:r>
            <a:endParaRPr lang="ru-RU" sz="4500" i="1" dirty="0"/>
          </a:p>
        </p:txBody>
      </p:sp>
      <p:sp>
        <p:nvSpPr>
          <p:cNvPr id="21" name="Подзаголовок 2"/>
          <p:cNvSpPr txBox="1">
            <a:spLocks/>
          </p:cNvSpPr>
          <p:nvPr/>
        </p:nvSpPr>
        <p:spPr>
          <a:xfrm>
            <a:off x="2440225" y="4005064"/>
            <a:ext cx="6624736" cy="972108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/>
            <a:r>
              <a:rPr lang="ru-RU" sz="9600" b="1" dirty="0">
                <a:latin typeface="Arial" panose="020B0604020202020204" pitchFamily="34" charset="0"/>
                <a:cs typeface="Arial" panose="020B0604020202020204" pitchFamily="34" charset="0"/>
              </a:rPr>
              <a:t>Учет интересов воспитанников и возможностей педагога при календарном планировании</a:t>
            </a:r>
            <a:endParaRPr lang="ru-RU" sz="9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500" dirty="0" smtClean="0"/>
              <a:t> </a:t>
            </a:r>
            <a:endParaRPr lang="ru-RU" sz="4500" i="1" dirty="0"/>
          </a:p>
        </p:txBody>
      </p:sp>
      <p:sp>
        <p:nvSpPr>
          <p:cNvPr id="22" name="Подзаголовок 2"/>
          <p:cNvSpPr txBox="1">
            <a:spLocks/>
          </p:cNvSpPr>
          <p:nvPr/>
        </p:nvSpPr>
        <p:spPr>
          <a:xfrm>
            <a:off x="2449420" y="5301208"/>
            <a:ext cx="6624736" cy="756084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600" b="1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 использования коллективного опыта </a:t>
            </a:r>
            <a:endParaRPr lang="ru-RU" sz="9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4500" dirty="0" smtClean="0"/>
              <a:t> </a:t>
            </a:r>
            <a:endParaRPr lang="ru-RU" sz="4500" i="1" dirty="0"/>
          </a:p>
        </p:txBody>
      </p:sp>
      <p:sp>
        <p:nvSpPr>
          <p:cNvPr id="23" name="Нашивка 22"/>
          <p:cNvSpPr/>
          <p:nvPr/>
        </p:nvSpPr>
        <p:spPr>
          <a:xfrm rot="5400000">
            <a:off x="1527634" y="1968813"/>
            <a:ext cx="1066427" cy="701824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395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9872" y="559133"/>
            <a:ext cx="5508104" cy="504056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6572" y="76572"/>
            <a:ext cx="3573016" cy="3419872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i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06487" y="1789889"/>
            <a:ext cx="698477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565412" y="1556792"/>
            <a:ext cx="7183052" cy="396044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- ребенок 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проявляет духовно-нравственные 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качества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- 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ребенок способен осуществлять </a:t>
            </a:r>
            <a:r>
              <a:rPr lang="ru-RU" sz="9000" b="1" u="sng" dirty="0">
                <a:latin typeface="Arial" panose="020B0604020202020204" pitchFamily="34" charset="0"/>
                <a:cs typeface="Arial" panose="020B0604020202020204" pitchFamily="34" charset="0"/>
              </a:rPr>
              <a:t>выбор социально одобряемых действий </a:t>
            </a:r>
            <a:endParaRPr lang="ru-RU" sz="9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конкретных ситуациях, обосновывать свои ценностные 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ориентации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4500" dirty="0"/>
              <a:t> </a:t>
            </a:r>
            <a:endParaRPr lang="ru-RU" sz="4500" i="1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79512" y="116632"/>
            <a:ext cx="2771800" cy="1340768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r>
              <a:rPr lang="ru-RU" sz="800" b="1" dirty="0"/>
              <a:t> </a:t>
            </a:r>
            <a:r>
              <a:rPr lang="ru-RU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Планируемые </a:t>
            </a:r>
            <a:r>
              <a:rPr lang="ru-RU" sz="7200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 </a:t>
            </a:r>
            <a:endParaRPr lang="ru-RU" sz="7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7200" b="1" dirty="0">
                <a:latin typeface="Arial" panose="020B0604020202020204" pitchFamily="34" charset="0"/>
                <a:cs typeface="Arial" panose="020B0604020202020204" pitchFamily="34" charset="0"/>
              </a:rPr>
              <a:t>на этапе завершения </a:t>
            </a:r>
            <a:endParaRPr lang="ru-RU" sz="7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7200" b="1" dirty="0">
                <a:latin typeface="Arial" panose="020B0604020202020204" pitchFamily="34" charset="0"/>
                <a:cs typeface="Arial" panose="020B0604020202020204" pitchFamily="34" charset="0"/>
              </a:rPr>
              <a:t>дошкольного </a:t>
            </a:r>
            <a:r>
              <a:rPr lang="ru-RU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7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700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37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500" dirty="0"/>
              <a:t> </a:t>
            </a:r>
            <a:endParaRPr lang="ru-RU" sz="45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5400000">
            <a:off x="-66544" y="76572"/>
            <a:ext cx="3573016" cy="3419872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i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161746" y="1550676"/>
            <a:ext cx="698477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3167336" y="338741"/>
            <a:ext cx="5976664" cy="1176656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Решение совокупных задач воспитания в рамках образовательной области "Социально-коммуникативное развитие" направлено на приобщение детей к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ценностям:  </a:t>
            </a:r>
          </a:p>
        </p:txBody>
      </p:sp>
      <p:pic>
        <p:nvPicPr>
          <p:cNvPr id="1026" name="Picture 2" descr="C:\Users\Пользователь\Desktop\396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623" y="2136122"/>
            <a:ext cx="763132" cy="763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2260815" y="2356642"/>
            <a:ext cx="1867181" cy="418708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«Родина» 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2320986" y="3668515"/>
            <a:ext cx="1907340" cy="414001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«Природа»</a:t>
            </a:r>
          </a:p>
        </p:txBody>
      </p:sp>
      <p:pic>
        <p:nvPicPr>
          <p:cNvPr id="1027" name="Picture 3" descr="C:\Users\Пользователь\Desktop\circle-tree-landscapes-nature-logo-design-vector-1454376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623" y="3386263"/>
            <a:ext cx="763132" cy="829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одзаголовок 2"/>
          <p:cNvSpPr txBox="1">
            <a:spLocks/>
          </p:cNvSpPr>
          <p:nvPr/>
        </p:nvSpPr>
        <p:spPr>
          <a:xfrm>
            <a:off x="2353805" y="4751064"/>
            <a:ext cx="1627061" cy="572873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«Семья» </a:t>
            </a:r>
          </a:p>
        </p:txBody>
      </p:sp>
      <p:pic>
        <p:nvPicPr>
          <p:cNvPr id="1028" name="Picture 4" descr="C:\Users\Пользователь\Desktop\png-clipart-art-drawing-family-camp-blue-tex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528" y="4641215"/>
            <a:ext cx="1072458" cy="768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2301867" y="5909290"/>
            <a:ext cx="2144298" cy="54951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r>
              <a:rPr lang="ru-RU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«Человек» </a:t>
            </a:r>
          </a:p>
          <a:p>
            <a:r>
              <a:rPr lang="ru-RU" sz="4800" i="1" dirty="0" smtClean="0"/>
              <a:t> </a:t>
            </a:r>
            <a:endParaRPr lang="ru-RU" sz="4500" i="1" dirty="0"/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6289061" y="2272339"/>
            <a:ext cx="1593093" cy="459509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«Жизнь» </a:t>
            </a: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6158035" y="3485042"/>
            <a:ext cx="2708233" cy="609973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r>
              <a:rPr lang="ru-RU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«Милосердие», «Добро» </a:t>
            </a:r>
            <a:endParaRPr lang="ru-RU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i="1" dirty="0" smtClean="0"/>
              <a:t> </a:t>
            </a: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6289061" y="4551844"/>
            <a:ext cx="2135541" cy="607995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«Дружба»</a:t>
            </a:r>
            <a:endParaRPr lang="ru-RU" sz="4400" b="1" i="1" dirty="0" smtClean="0"/>
          </a:p>
        </p:txBody>
      </p:sp>
      <p:pic>
        <p:nvPicPr>
          <p:cNvPr id="1029" name="Picture 5" descr="C:\Users\Пользователь\Desktop\1645035961_56-fikiwiki-com-p-kartinki-znachki-58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624" y="5695668"/>
            <a:ext cx="763132" cy="763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Пользователь\Desktop\png-transparent-health-health-file-red-heart-illustration-love-image-file-formats-text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8" t="3926" r="17966"/>
          <a:stretch/>
        </p:blipFill>
        <p:spPr bwMode="auto">
          <a:xfrm>
            <a:off x="4912771" y="2136122"/>
            <a:ext cx="872416" cy="88256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Пользователь\Desktop\unnamed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399" y="3359854"/>
            <a:ext cx="735161" cy="735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Пользователь\Desktop\1682329698_papik-pro-p-stiker-miritsya-davai-vektor-19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4143" y="5726724"/>
            <a:ext cx="1117998" cy="91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Пользователь\Desktop\1676463154_gas-kvas-com-p-simvol-druzhbi-risunok-detskii-33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860" y="4291163"/>
            <a:ext cx="651644" cy="86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Подзаголовок 2"/>
          <p:cNvSpPr txBox="1">
            <a:spLocks/>
          </p:cNvSpPr>
          <p:nvPr/>
        </p:nvSpPr>
        <p:spPr>
          <a:xfrm>
            <a:off x="409955" y="205622"/>
            <a:ext cx="2952328" cy="1014718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Ценности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России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одзаголовок 2"/>
          <p:cNvSpPr txBox="1">
            <a:spLocks/>
          </p:cNvSpPr>
          <p:nvPr/>
        </p:nvSpPr>
        <p:spPr>
          <a:xfrm>
            <a:off x="5868144" y="5804122"/>
            <a:ext cx="3168353" cy="654678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endParaRPr lang="ru-RU" sz="4800" b="1" i="1" dirty="0" smtClean="0"/>
          </a:p>
          <a:p>
            <a:r>
              <a:rPr lang="ru-RU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«Сотрудничество»</a:t>
            </a: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0817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201</Words>
  <Application>Microsoft Office PowerPoint</Application>
  <PresentationFormat>Экран (4:3)</PresentationFormat>
  <Paragraphs>106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Возможные формы планирования  образовательной деятельности  по    социально-коммуникативному развитию дошкольников</vt:lpstr>
      <vt:lpstr>Подходы</vt:lpstr>
      <vt:lpstr>Подходы</vt:lpstr>
      <vt:lpstr>Основные формы: </vt:lpstr>
      <vt:lpstr> </vt:lpstr>
      <vt:lpstr>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26</cp:revision>
  <cp:lastPrinted>2024-01-12T09:26:30Z</cp:lastPrinted>
  <dcterms:created xsi:type="dcterms:W3CDTF">2024-01-09T23:23:37Z</dcterms:created>
  <dcterms:modified xsi:type="dcterms:W3CDTF">2024-01-19T09:03:02Z</dcterms:modified>
</cp:coreProperties>
</file>